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87" r:id="rId4"/>
    <p:sldId id="288" r:id="rId5"/>
    <p:sldId id="289" r:id="rId6"/>
    <p:sldId id="291" r:id="rId7"/>
    <p:sldId id="292" r:id="rId8"/>
    <p:sldId id="283" r:id="rId9"/>
    <p:sldId id="293" r:id="rId10"/>
    <p:sldId id="29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EE0"/>
    <a:srgbClr val="FEDAF5"/>
    <a:srgbClr val="FFFFFF"/>
    <a:srgbClr val="FDBDEC"/>
    <a:srgbClr val="B8F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22T18:38:35.755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F8CB4-0E1A-40E6-9CD9-096C4B3BB56C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09425-6B31-4E71-8290-89946A50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0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день. В  августе 2023 года ГБОУ СОШ </a:t>
            </a:r>
            <a:r>
              <a:rPr lang="ru-RU" dirty="0" err="1"/>
              <a:t>с.Шигоны</a:t>
            </a:r>
            <a:r>
              <a:rPr lang="ru-RU" dirty="0"/>
              <a:t> приказом МОН СО была признана региональной </a:t>
            </a:r>
            <a:r>
              <a:rPr lang="ru-RU" dirty="0" err="1"/>
              <a:t>инновац</a:t>
            </a:r>
            <a:r>
              <a:rPr lang="ru-RU" dirty="0"/>
              <a:t>. площадкой в сфере образования.. Тема</a:t>
            </a:r>
          </a:p>
          <a:p>
            <a:r>
              <a:rPr lang="ru-RU" dirty="0"/>
              <a:t>Профильные классы прочно вошли в систему современного образования, потому что, чем раньше подросток определит </a:t>
            </a:r>
            <a:r>
              <a:rPr lang="ru-RU" dirty="0" err="1"/>
              <a:t>проф.путь</a:t>
            </a:r>
            <a:r>
              <a:rPr lang="ru-RU" dirty="0"/>
              <a:t>, тем успешнее он будет двигаться  к конечной цели. Для большинства детей выбор профильного направления очень сложен. Различные профориентационные мероприятия позволяют помочь 9-класснику профессионально самоопределиться: выбрать СПО или быть готовым к выбору профиля обучения в 10 классе . Мы решили в перечень мероприятий для 9 классов добавить такую форму, как Профильная смена (связанная с профессиями), чтобы выбор профиля обучения 9-классниками, а также последующий </a:t>
            </a:r>
            <a:r>
              <a:rPr lang="ru-RU" dirty="0" err="1"/>
              <a:t>профвыбор</a:t>
            </a:r>
            <a:r>
              <a:rPr lang="ru-RU" dirty="0"/>
              <a:t> 11-классниками был более осознанным. Основная идея проекта- разработка программ Профильных смен, профориентационных маршрутов, стажировок. Аудитория проекта: обучающиеся 9-11 классов.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09425-6B31-4E71-8290-89946A5081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Силами творческой группы учителей математики были изучены различные материалы по составлению программы профильной смены. Итогом стала программа математической мены «Финансовая математика» для желающих учащихся 9,10 классов. Цель:  это углубление и расширение школьного курса математики в занимательной форме, что позволит  более осознанно обучающимся сделать свой выбор, выбор профиля.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09425-6B31-4E71-8290-89946A5081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8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4F799-B528-49F2-AD62-8E1C70F4F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3B9953-FB91-4631-989C-795B26592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E42CB6-537F-4547-8D50-BB948A2E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EEF0-6691-4FE0-878A-CA61E431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9E0D0-FA80-4AA4-894C-D643AA5C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9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A89FC-F7B8-4417-98AA-416185C9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C9D68A-C290-4EF8-88BD-F886CA547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2E36D-548C-4F68-ABA4-6DF1424F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76995-3C9F-4E74-8CFA-E8C3C66E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3B685-3589-4742-852B-88DCC524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8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7F02C-AFF7-43DC-A46D-B3201E181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128877-9DF1-4392-934F-B5FF6067F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7863E-524B-4DAB-B3B2-2D302071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9CAD7-EEC6-45AE-8B1C-587110FF4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A3315-2E2E-44B7-A41B-EACC0B95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2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2564E-2BC2-41E6-8948-A53D10A8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EB370-4E6A-40A4-9BF3-AC672809B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74B9B-BE2D-43BA-8578-8379F555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4414-1F9A-459E-82A9-327624A1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46E27-BC0B-4435-9E83-5A768080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4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97D36-87B8-471C-9477-59C31031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63C966-045D-4B35-8381-8EB1B1A52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9A606-D44D-427A-AF87-41C66096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7AE74-5FB0-4C2C-8076-56BB9B7D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0DAAE-E747-4690-807D-96D04A64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4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87DA9-98A8-4B24-AC19-05901932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86E5D-1C7C-4A56-AE97-6AA92EAD3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9F8C1C-43FD-48C1-B0F1-A3F15F4DA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B6801-C586-4DD1-B134-B891E8B0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70972C-509B-4BC3-ACAC-0A6C785C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646B32-5A42-491B-9B30-A2538CF9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7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B072A-9C9B-493C-84BA-EEA80FA1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E60464-4651-4CCA-886D-2EC3B330F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31953E-A725-4D24-B0C0-500A038A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20CEC-FAC0-4719-9964-69B07728B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29FE23-3CCA-4562-BA4D-D54C4E4C3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282928-AC26-4812-8C60-67E74A38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6E1B64-8F70-49E2-AB00-B4AD5390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0F9597-8287-478F-A6F8-DBDEF495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9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9FDE2-A71E-4285-9060-6F1325F2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A64274-1858-418F-BC30-4FBE65CA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12715F-B966-4974-82BA-0FCCF580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F6088D-2CE6-454A-BCC5-E44703E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5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182501-D749-459B-ADEF-3BF6F523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B5C307-3E90-4804-9DA9-1AD420CE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796160-69A8-4B4F-A734-4B2E84B3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4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A7926-5C9E-4FAE-99C3-B41F0747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F2234-104E-427C-842A-B9E18249E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467FC7-9342-495B-9E14-32644267F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08EE1F-752D-4518-BB18-F79B1E13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F8C4E7-BDBB-4214-BAE0-9CF2FCD5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550EB8-1627-4C30-8D61-A989064A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7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59B13-BDEF-4044-AE52-02581A67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6DFA4E-9C27-4433-AB64-93B70CDA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BF69B-CD31-4DC9-95BA-15590A506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938E-5D37-4247-A2A0-E94CF365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8690B-7429-4237-A1AA-3BFCA93D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E9F2E9-F521-44FE-9C96-BF38FFFD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5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86121-5850-4C2D-AF95-46C670BE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6EBC73-1785-4FBA-AFBB-B7FA2BA31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2A27C7-0878-4A87-B7BB-3C8605A3A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C6D1-A6CF-41C5-934D-ABE960DD707A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34702F-81FC-4859-8707-C057CC8AD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04A50-1809-4B82-AFCC-5FB8786B9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2C31-3FBE-4D46-9BAE-AB6FDFA3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7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D8FD5-1C45-403C-9FAC-EEED4209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Open Sans" panose="020B0606030504020204" pitchFamily="34" charset="0"/>
              </a:rPr>
              <a:t>СТРУКТУРА ПРОГРАММЫ ПРОФИЛЬНОЙ СМЕНЫ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8E9C-8341-4A9C-AF75-8D4A74F7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1449B"/>
                </a:solidFill>
                <a:latin typeface="Open Sans" panose="020B0606030504020204" pitchFamily="34" charset="0"/>
              </a:rPr>
              <a:t>ТЕМА: Профильные смены как средство осознанного построения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индивидуальной</a:t>
            </a:r>
            <a:r>
              <a:rPr lang="ru-RU" dirty="0">
                <a:solidFill>
                  <a:srgbClr val="01449B"/>
                </a:solidFill>
                <a:latin typeface="Open Sans" panose="020B0606030504020204" pitchFamily="34" charset="0"/>
              </a:rPr>
              <a:t> образовательной траектории.</a:t>
            </a:r>
            <a:br>
              <a:rPr lang="ru-RU" dirty="0">
                <a:solidFill>
                  <a:srgbClr val="01449B"/>
                </a:solidFill>
                <a:latin typeface="Open Sans" panose="020B0606030504020204" pitchFamily="34" charset="0"/>
              </a:rPr>
            </a:br>
            <a:endParaRPr lang="ru-RU" dirty="0">
              <a:solidFill>
                <a:srgbClr val="01449B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dirty="0"/>
              <a:t> </a:t>
            </a:r>
            <a:r>
              <a:rPr lang="ru-RU" sz="2200" dirty="0"/>
              <a:t>формирование готовности обучающихся к осознанному построению индивидуальной образовательной траектории при переходе с уровня основного на уровень среднего общего образования.</a:t>
            </a:r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0070C0"/>
                </a:solidFill>
              </a:rPr>
              <a:t>Задачи:</a:t>
            </a:r>
          </a:p>
          <a:p>
            <a:pPr algn="l" fontAlgn="base">
              <a:lnSpc>
                <a:spcPct val="100000"/>
              </a:lnSpc>
            </a:pPr>
            <a:r>
              <a:rPr lang="ru-RU" sz="2400" dirty="0">
                <a:solidFill>
                  <a:srgbClr val="0070C0"/>
                </a:solidFill>
              </a:rPr>
              <a:t>разработать программы профильных смен в соответствии с реализуемыми профилями на уровне СОО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5949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CC10E6-55A4-4AF9-94B1-65CFF7F4E4F8}"/>
              </a:ext>
            </a:extLst>
          </p:cNvPr>
          <p:cNvSpPr txBox="1"/>
          <p:nvPr/>
        </p:nvSpPr>
        <p:spPr>
          <a:xfrm>
            <a:off x="1364975" y="530627"/>
            <a:ext cx="7792278" cy="5660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ТИТУЛЬНЫЙ ЛИСТ</a:t>
            </a:r>
          </a:p>
          <a:p>
            <a:pPr algn="ctr">
              <a:spcAft>
                <a:spcPts val="800"/>
              </a:spcAft>
            </a:pP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ИМЕНИ КАВАЛЕРА ОРДЕНА МУЖЕСТВА Д.А. АФАНАСЬЕВА «ЦЕНТР ОБРАЗОВАНИЯ» С. ШИГОНЫ МУНИЦИПАЛЬНОГО РАЙОНА ШИГОНСКИЙ САМАРСКОЙ ОБЛАСТИ</a:t>
            </a:r>
          </a:p>
          <a:p>
            <a:pPr indent="450215" algn="ctr">
              <a:spcAft>
                <a:spcPts val="80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29995" algn="r">
              <a:lnSpc>
                <a:spcPts val="1310"/>
              </a:lnSpc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УТВЕРЖДАЮ</a:t>
            </a:r>
          </a:p>
          <a:p>
            <a:pPr marL="696595" algn="r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</a:t>
            </a:r>
            <a:r>
              <a:rPr lang="ru-RU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ГБОУ</a:t>
            </a:r>
            <a:r>
              <a:rPr lang="ru-RU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СОШ</a:t>
            </a:r>
            <a:r>
              <a:rPr lang="ru-RU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с.Шигоны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800"/>
              </a:spcAft>
            </a:pPr>
            <a:r>
              <a:rPr lang="ru-RU" sz="1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sz="11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spcAft>
                <a:spcPts val="8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</a:t>
            </a:r>
            <a:r>
              <a:rPr lang="ru-RU" sz="11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 </a:t>
            </a:r>
            <a:r>
              <a:rPr lang="ru-RU" sz="11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11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ru-RU" sz="11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  <a:p>
            <a:pPr indent="450215" algn="ctr"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ПРОФИЛЬНОЙ  СМЕНЫ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Технологический профиль:…………………………..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Естественно-научный профиль: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Гуманитарный профиль:</a:t>
            </a:r>
          </a:p>
          <a:p>
            <a:pPr indent="450215">
              <a:spcAft>
                <a:spcPts val="80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Социально-экономический: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spcAft>
                <a:spcPts val="800"/>
              </a:spcAft>
            </a:pPr>
            <a:r>
              <a:rPr lang="ru-RU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с.Шигоны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202___</a:t>
            </a:r>
          </a:p>
          <a:p>
            <a:pPr indent="450215" algn="ctr">
              <a:spcAft>
                <a:spcPts val="800"/>
              </a:spcAft>
            </a:pPr>
            <a:r>
              <a:rPr lang="ru-RU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6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477" y="564969"/>
            <a:ext cx="4557483" cy="44422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ИМЕНИ КАВАЛЕРА ОРДЕНА МУЖЕСТВА Д.А. АФАНАСЬЕВА «ЦЕНТР ОБРАЗОВАНИЯ» С. ШИГОНЫ МУНИЦИПАЛЬНОГО РАЙОНА ШИГОНСКИЙ САМАРСКОЙ ОБЛАСТИ</a:t>
            </a:r>
          </a:p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УТВЕРЖДАЮ</a:t>
            </a:r>
          </a:p>
          <a:p>
            <a:pPr marL="696595" algn="r">
              <a:spcAft>
                <a:spcPts val="0"/>
              </a:spcAft>
            </a:pP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</a:t>
            </a:r>
            <a:r>
              <a:rPr lang="ru-RU" sz="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ГБОУ</a:t>
            </a:r>
            <a:r>
              <a:rPr lang="ru-RU" sz="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СОШ</a:t>
            </a:r>
            <a:r>
              <a:rPr lang="ru-RU" sz="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с.Шигоны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sz="800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sz="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Малых А.М.</a:t>
            </a:r>
            <a:r>
              <a:rPr lang="ru-RU" sz="800" kern="1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sz="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</a:t>
            </a:r>
            <a:r>
              <a:rPr lang="ru-RU" sz="800" kern="1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№141</a:t>
            </a:r>
            <a:r>
              <a:rPr lang="ru-RU" sz="800" kern="1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800" kern="1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26.02.2024</a:t>
            </a:r>
            <a:r>
              <a:rPr lang="ru-RU" sz="800" kern="1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ПРОФИЛЬНОЙ                                                           МАТЕМАТИЧЕСКОЙ СМЕНЫ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«ФИНАНСОВАЯ МАТЕМАТИКА»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детей для которых рассчитана смена: 9,10 классы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программы: каникулярное время (5 дней)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программы</a:t>
            </a:r>
            <a:r>
              <a:rPr lang="ru-RU" sz="11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900" b="1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9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9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9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9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с.Шигоны</a:t>
            </a:r>
            <a:r>
              <a:rPr lang="ru-RU" sz="9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  <a:endParaRPr lang="ru-RU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2358" y="2478315"/>
            <a:ext cx="15247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АННОТАЦИЯ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2600" y="2709147"/>
            <a:ext cx="25045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ПОЯСНИТЕЛЬНАЯ ЗАПИСКА 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1454" y="2939979"/>
            <a:ext cx="28943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ОБЩАЯ ХАРАКТЕРИСТИКА СМЕНЫ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1454" y="3188105"/>
            <a:ext cx="46885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ТРЕБОВАНИЯ  К  РЕЗУЛЬТАТАМ  ОБУЧЕНИЯ И  ОСВОЕНИЯ СМЕНЫ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2358" y="3436231"/>
            <a:ext cx="21010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СОДЕРЖАНИЕ СМЕНЫ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31454" y="3684357"/>
            <a:ext cx="33578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УЧЕБНО-ТЕМАТИЧЕСКОЕ  ПЛАНИРОВАНИЕ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2876" y="3767935"/>
            <a:ext cx="4102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МАТЕРИАЛЬНО-ТЕХНИЧЕСКОЕ ОБЕСПЕЧЕНИЕ ПРОГРАММЫ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>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1139" y="2039733"/>
            <a:ext cx="2106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Структура программы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673FF-C8D4-41F1-ABB6-549A5C306565}"/>
              </a:ext>
            </a:extLst>
          </p:cNvPr>
          <p:cNvSpPr txBox="1"/>
          <p:nvPr/>
        </p:nvSpPr>
        <p:spPr>
          <a:xfrm>
            <a:off x="7089913" y="1417983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1- вариант</a:t>
            </a:r>
          </a:p>
        </p:txBody>
      </p:sp>
    </p:spTree>
    <p:extLst>
      <p:ext uri="{BB962C8B-B14F-4D97-AF65-F5344CB8AC3E}">
        <p14:creationId xmlns:p14="http://schemas.microsoft.com/office/powerpoint/2010/main" val="389955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DDF7EB-C1FF-4361-AD77-15ABB325388B}"/>
              </a:ext>
            </a:extLst>
          </p:cNvPr>
          <p:cNvSpPr txBox="1"/>
          <p:nvPr/>
        </p:nvSpPr>
        <p:spPr>
          <a:xfrm>
            <a:off x="980661" y="701143"/>
            <a:ext cx="842838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2 вариант</a:t>
            </a:r>
          </a:p>
          <a:p>
            <a:pPr algn="ctr"/>
            <a:r>
              <a:rPr lang="ru-RU" dirty="0"/>
              <a:t>СТРУКТУРА ПРОГРАММЫ </a:t>
            </a:r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Пояснительная записка. Актуальность.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Срок реализации программы: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Аудитория  программы: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обучающиеся 8-11 классов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Цель и задачи программы.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Содержание программы.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 мероприятий.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Кадровые ресурсы.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/>
              <a:t>Социальный партнер</a:t>
            </a:r>
            <a:r>
              <a:rPr lang="ru-RU" dirty="0"/>
              <a:t>:…..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Материально-техническое обеспечение программы.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Предполагаемые результаты программы,  социальный эффект. </a:t>
            </a:r>
          </a:p>
        </p:txBody>
      </p:sp>
    </p:spTree>
    <p:extLst>
      <p:ext uri="{BB962C8B-B14F-4D97-AF65-F5344CB8AC3E}">
        <p14:creationId xmlns:p14="http://schemas.microsoft.com/office/powerpoint/2010/main" val="94689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865BD6-0874-42E0-8366-1030DA442266}"/>
              </a:ext>
            </a:extLst>
          </p:cNvPr>
          <p:cNvSpPr txBox="1"/>
          <p:nvPr/>
        </p:nvSpPr>
        <p:spPr>
          <a:xfrm>
            <a:off x="1510747" y="893157"/>
            <a:ext cx="94222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Пояснительная записка состоит из</a:t>
            </a:r>
          </a:p>
          <a:p>
            <a:r>
              <a:rPr lang="ru-RU" dirty="0"/>
              <a:t>- названия программы, </a:t>
            </a:r>
          </a:p>
          <a:p>
            <a:r>
              <a:rPr lang="ru-RU" dirty="0"/>
              <a:t>-даты её разработки, </a:t>
            </a:r>
          </a:p>
          <a:p>
            <a:r>
              <a:rPr lang="ru-RU" dirty="0"/>
              <a:t>-информации об её авторах; </a:t>
            </a:r>
          </a:p>
          <a:p>
            <a:r>
              <a:rPr lang="ru-RU" dirty="0"/>
              <a:t>-общая цель - оздоровление, отдых и занятость детей и подростков в каникулярное время</a:t>
            </a:r>
          </a:p>
          <a:p>
            <a:r>
              <a:rPr lang="ru-RU" dirty="0"/>
              <a:t> -обоснование актуальности проблемы, на решение которой направлена программа (описание и осмысление опыта проделанной работы, её анализа через результаты исследований). В этом разделе описывается ситуация, побудившая вас приступить к разработке программы (ответы на вопрос: «Зачем нужна эта программа, и какую проблему она будет решать?»). Описываемая проблема должна отражать объективную ситуацию, т.е. проблемы из жизни будущих участников смены, местных жителей города или села. Нельзя путать проблему с методами её решения (проблема должна быть сформулирована чётко, в виде какого-либо реально существующего противоречия, которое должно быть устранено с помощью программы).</a:t>
            </a:r>
          </a:p>
        </p:txBody>
      </p:sp>
    </p:spTree>
    <p:extLst>
      <p:ext uri="{BB962C8B-B14F-4D97-AF65-F5344CB8AC3E}">
        <p14:creationId xmlns:p14="http://schemas.microsoft.com/office/powerpoint/2010/main" val="100193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AFFB44-FABB-4F1E-AE70-A1ED02E1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2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5F83F1-E2B8-44E4-8C68-64BA971F6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7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1CB4DE-BF0E-4C39-AB3D-B206F57C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7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0E17A14-9898-4BEC-9A7A-F7C44E02D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37006"/>
              </p:ext>
            </p:extLst>
          </p:nvPr>
        </p:nvGraphicFramePr>
        <p:xfrm>
          <a:off x="3459163" y="309490"/>
          <a:ext cx="6248400" cy="62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Document" r:id="rId3" imgW="6299560" imgH="5640958" progId="Word.Document.12">
                  <p:embed/>
                </p:oleObj>
              </mc:Choice>
              <mc:Fallback>
                <p:oleObj name="Document" r:id="rId3" imgW="6299560" imgH="5640958" progId="Word.Document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C0E17A14-9898-4BEC-9A7A-F7C44E02D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9163" y="309490"/>
                        <a:ext cx="6248400" cy="623198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EA2863-ECC8-43CF-9756-DACBD6666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86" y="915520"/>
            <a:ext cx="2526177" cy="22086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385012-0AA2-4079-B52A-3C41C5270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4117" y="4248441"/>
            <a:ext cx="3254327" cy="24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6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CB8F6-B35D-4182-B4CF-49B581B0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Итоговый вариант. </a:t>
            </a:r>
            <a:br>
              <a:rPr lang="ru-RU" dirty="0"/>
            </a:br>
            <a:r>
              <a:rPr lang="ru-RU" dirty="0"/>
              <a:t>Структура программы ПС.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FFB27-34CD-4756-A466-798BBD84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ПОЯСНИТЕЛЬНАЯ ЗАПИСКА (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азвания профильных смен, дата разработки программы, целевая аудитория участников смены, срок реализации программы, место проведения, социальные партнеры,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рофили обучения на уровне СОО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 ЗАДАЧИ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ПРОГРАММЫ 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профильной смены,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Формы проведения мероприятий,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Виды  организации деятельности)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РЕСУРСНОЕ ОБЕСПЕЧЕНИЕ ПРОФИЛЬНОЙ СМЕНЫ 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Материально-техническое обеспечение, Финансовое обеспечение, Кадровое обеспечение)</a:t>
            </a:r>
          </a:p>
          <a:p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ПРЕДПОЛАГАЕМЫЕ РЕЗУЛЬТАТЫ И СОЦИАЛЬНЫЙ ЭФФЕКТ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Приложение 1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ПРОФЕССИОНАЛЬНЫЙ МАРШРУТ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/>
              <a:t>Приложение 2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профильной смены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56E8CF9-7406-43B7-A449-AA941290B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55622"/>
              </p:ext>
            </p:extLst>
          </p:nvPr>
        </p:nvGraphicFramePr>
        <p:xfrm>
          <a:off x="1090046" y="3559334"/>
          <a:ext cx="5824220" cy="883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1083862945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183323919"/>
                    </a:ext>
                  </a:extLst>
                </a:gridCol>
                <a:gridCol w="542290">
                  <a:extLst>
                    <a:ext uri="{9D8B030D-6E8A-4147-A177-3AD203B41FA5}">
                      <a16:colId xmlns:a16="http://schemas.microsoft.com/office/drawing/2014/main" val="2608059742"/>
                    </a:ext>
                  </a:extLst>
                </a:gridCol>
                <a:gridCol w="542290">
                  <a:extLst>
                    <a:ext uri="{9D8B030D-6E8A-4147-A177-3AD203B41FA5}">
                      <a16:colId xmlns:a16="http://schemas.microsoft.com/office/drawing/2014/main" val="572276639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3437638278"/>
                    </a:ext>
                  </a:extLst>
                </a:gridCol>
                <a:gridCol w="1690370">
                  <a:extLst>
                    <a:ext uri="{9D8B030D-6E8A-4147-A177-3AD203B41FA5}">
                      <a16:colId xmlns:a16="http://schemas.microsoft.com/office/drawing/2014/main" val="471831606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3292573272"/>
                    </a:ext>
                  </a:extLst>
                </a:gridCol>
                <a:gridCol w="662305">
                  <a:extLst>
                    <a:ext uri="{9D8B030D-6E8A-4147-A177-3AD203B41FA5}">
                      <a16:colId xmlns:a16="http://schemas.microsoft.com/office/drawing/2014/main" val="1174555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День проведения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Название 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Форма проведения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Время проведения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Ответственный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Участие социального партнера (название учреждения)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Роль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соцпартнера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Привлеченный специалист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63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1-й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533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756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2056</TotalTime>
  <Words>772</Words>
  <Application>Microsoft Office PowerPoint</Application>
  <PresentationFormat>Широкоэкранный</PresentationFormat>
  <Paragraphs>111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Open Sans</vt:lpstr>
      <vt:lpstr>Symbol</vt:lpstr>
      <vt:lpstr>Times New Roman</vt:lpstr>
      <vt:lpstr>Тема Office</vt:lpstr>
      <vt:lpstr>Document</vt:lpstr>
      <vt:lpstr>СТРУКТУРА ПРОГРАММЫ ПРОФИЛЬНОЙ СМЕНЫ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Итоговый вариант.  Структура программы ПС.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104</cp:revision>
  <dcterms:created xsi:type="dcterms:W3CDTF">2024-10-21T17:25:22Z</dcterms:created>
  <dcterms:modified xsi:type="dcterms:W3CDTF">2024-12-24T10:52:03Z</dcterms:modified>
</cp:coreProperties>
</file>